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0610" autoAdjust="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smtClean="0"/>
              <a:t>Gastrointestinal Diseases 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IN" smtClean="0"/>
              <a:t>14-05-2018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smtClean="0"/>
              <a:t>Dr. Arun R Nair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18F16-2587-49F7-B597-38CE32FE43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31267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smtClean="0"/>
              <a:t>Gastrointestinal Diseases 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IN" smtClean="0"/>
              <a:t>14-05-2018</a:t>
            </a:r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smtClean="0"/>
              <a:t>Dr. Arun R Nair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BD0A3-4D55-45A3-8D75-4413DC9F5CC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29929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N" smtClean="0"/>
              <a:t>Gastrointestinal Diseases 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IN" smtClean="0"/>
              <a:t>14-05-2018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Dr. Arun R Nair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FBD0A3-4D55-45A3-8D75-4413DC9F5CC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979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BD0A3-4D55-45A3-8D75-4413DC9F5CC5}" type="slidenum">
              <a:rPr lang="en-IN" smtClean="0"/>
              <a:t>4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IN" smtClean="0"/>
              <a:t>14-05-2018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Dr. Arun R Nair</a:t>
            </a:r>
            <a:endParaRPr lang="en-IN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IN" smtClean="0"/>
              <a:t>Gastrointestinal Diseases 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3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00B0F0">
                <a:alpha val="65000"/>
              </a:srgbClr>
            </a:gs>
            <a:gs pos="34000">
              <a:srgbClr val="00B0F0"/>
            </a:gs>
            <a:gs pos="62000">
              <a:srgbClr val="00B0F0"/>
            </a:gs>
            <a:gs pos="94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910" y="1416676"/>
            <a:ext cx="12076090" cy="2601532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 </a:t>
            </a:r>
            <a:r>
              <a:rPr lang="en-I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</a:t>
            </a:r>
            <a:br>
              <a:rPr lang="en-I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I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57" y="4734909"/>
            <a:ext cx="9228201" cy="1645920"/>
          </a:xfrm>
        </p:spPr>
        <p:txBody>
          <a:bodyPr>
            <a:normAutofit lnSpcReduction="10000"/>
          </a:bodyPr>
          <a:lstStyle/>
          <a:p>
            <a:pPr algn="r"/>
            <a:r>
              <a:rPr lang="en-I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IN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Arun</a:t>
            </a:r>
            <a:r>
              <a:rPr lang="en-I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Nair</a:t>
            </a:r>
          </a:p>
          <a:p>
            <a:pPr algn="r"/>
            <a:r>
              <a:rPr lang="en-IN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PM</a:t>
            </a:r>
          </a:p>
          <a:p>
            <a:pPr algn="r"/>
            <a:r>
              <a:rPr lang="en-IN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S.K.H.M.C</a:t>
            </a:r>
            <a:endParaRPr lang="en-I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6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2" y="2363881"/>
            <a:ext cx="11681138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TO THE PATIENT WITH GASTROINTESTINAL DISEASE</a:t>
            </a: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THE GASTROINTESTINAL TRACT</a:t>
            </a:r>
          </a:p>
          <a:p>
            <a:pPr algn="just"/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GI tract serves two main functions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</a:p>
          <a:p>
            <a:pPr marL="4171950" lvl="8" indent="-514350" algn="just">
              <a:buFont typeface="+mj-lt"/>
              <a:buAutoNum type="arabicPeriod"/>
            </a:pP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Assimilation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nutrients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71950" lvl="8" indent="-514350" algn="just">
              <a:buFont typeface="+mj-lt"/>
              <a:buAutoNum type="arabicPeriod"/>
            </a:pP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waste.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mouth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is processed, mixed with salivary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amylase, and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 to the luminal GI tract.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500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esophagus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propels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bolus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stomach, and the lower </a:t>
            </a:r>
            <a:r>
              <a:rPr lang="en-IN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esophageal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sphincter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oral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reflux of gastric contents.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furthers food preparation by triturating and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mixing the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bolus with pepsin and acid.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Gastric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activities exhibit regional variability: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Both"/>
            </a:pP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proximal stomach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serves a storage function by relaxing to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accommodate the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meal;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Both"/>
            </a:pP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distal stomach exhibits phasic contractions that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propel solid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residue against the pylorus, where it is repeatedly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propelled proximally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further mixing before it is emptied into the duodenum;</a:t>
            </a:r>
          </a:p>
          <a:p>
            <a:pPr algn="just"/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finally, the stomach secretes intrinsic factor for vitamin </a:t>
            </a:r>
            <a:r>
              <a:rPr lang="en-IN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absorption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1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 serves most of the nutrient absorptive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of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gut,.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villous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to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maximal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area for absorption and is endowed with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specialized enzymes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transporters.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Triturated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stomach is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mixed with pancreatic juice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bile in the proximal duodenum to facilitate digestion. </a:t>
            </a:r>
          </a:p>
          <a:p>
            <a:pPr algn="just"/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Pancreatic juice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the main enzymes for carbohydrate, protein, and fat digestion as well as bicarbonate to optimize the pH for activation of these enzymes. </a:t>
            </a:r>
          </a:p>
          <a:p>
            <a:pPr algn="just"/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Bile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secreted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liver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stored in the gallbladder is essential for intestinal lipid digestion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proximal intestine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optimized for rapid absorption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nutrient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breakdown products and most minerals, while the ileum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better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suited for absorption of vitamin </a:t>
            </a:r>
            <a:r>
              <a:rPr lang="en-IN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bile acids.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small intestine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aids in waste elimination. 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Motor function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small intestine delivers indigestible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residue and sloughed enterocytes into the colon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further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small intestine terminates in the ileocecal junction, a </a:t>
            </a:r>
            <a:r>
              <a:rPr lang="en-IN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sphincteric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 that prevents </a:t>
            </a:r>
            <a:r>
              <a:rPr lang="en-IN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coloileal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reflux and maintains small-intestinal sterility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12/04/2018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8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" y="115911"/>
            <a:ext cx="121920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prepares the waste material for controlled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evacuation. The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colonic mucosa dehydrates the stool, decreasing daily </a:t>
            </a:r>
            <a:r>
              <a:rPr lang="en-IN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fecal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volumes from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1000 to 1500 mL delivered from the ileum to the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to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mL expelled from the rectum.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colonic lumen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possesses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dense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 colonization that ferments undigested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 and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short-chain fatty acids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Colonic motor patterns exhibit a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and- fro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that facilitates slow </a:t>
            </a:r>
            <a:r>
              <a:rPr lang="en-IN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fecal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desiccation.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proximal colon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serves to mix and absorb fluid,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distal colon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exhibits peristaltic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contractions and mass actions that function to expel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stool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 terminates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anus, a structure with volitional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involuntary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to permit retention of the </a:t>
            </a:r>
            <a:r>
              <a:rPr lang="en-IN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fecal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bolus until it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released in a socially convenient setting</a:t>
            </a:r>
          </a:p>
        </p:txBody>
      </p:sp>
    </p:spTree>
    <p:extLst>
      <p:ext uri="{BB962C8B-B14F-4D97-AF65-F5344CB8AC3E}">
        <p14:creationId xmlns:p14="http://schemas.microsoft.com/office/powerpoint/2010/main" val="99449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73163" y="114768"/>
            <a:ext cx="74252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GASTROINTESTINAL DISEASES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48657"/>
            <a:ext cx="1209326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are manifestations of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alterations in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nutrient assimilation or waste evacuation or in the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supporting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main functions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114800" lvl="8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Impaired 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Digestion and Absorption</a:t>
            </a:r>
          </a:p>
          <a:p>
            <a:pPr marL="4114800" lvl="8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Altered 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Secretion</a:t>
            </a:r>
          </a:p>
          <a:p>
            <a:pPr marL="4114800" lvl="8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Altered Gut 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</a:t>
            </a:r>
          </a:p>
          <a:p>
            <a:pPr marL="4114800" lvl="8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Immune 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Dysregulation</a:t>
            </a:r>
          </a:p>
          <a:p>
            <a:pPr marL="4114800" lvl="8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Impaired Gut Blood 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</a:p>
          <a:p>
            <a:pPr marL="4114800" lvl="8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Neoplastic </a:t>
            </a:r>
            <a:r>
              <a:rPr lang="en-IN" sz="250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Degeneration</a:t>
            </a:r>
          </a:p>
          <a:p>
            <a:pPr marL="4114800" lvl="8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 without Obvious Organic Abnormalities</a:t>
            </a:r>
          </a:p>
          <a:p>
            <a:pPr marL="4114800" lvl="8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Influences</a:t>
            </a:r>
          </a:p>
        </p:txBody>
      </p:sp>
    </p:spTree>
    <p:extLst>
      <p:ext uri="{BB962C8B-B14F-4D97-AF65-F5344CB8AC3E}">
        <p14:creationId xmlns:p14="http://schemas.microsoft.com/office/powerpoint/2010/main" val="398342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5267"/>
            <a:ext cx="12080383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5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OF GASTROINTESTINAL DISEASE </a:t>
            </a:r>
            <a:endParaRPr lang="en-IN" sz="25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common GI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are Abdominal Pain, Heart Burn, Nausea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Vomiting, Altered Bowel Habits,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Bleeding,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Jaundice.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Dysphagia, Anorexia, Weight Loss, Fatigue,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Extra-intestinal Symptoms.</a:t>
            </a:r>
          </a:p>
          <a:p>
            <a:pPr algn="ctr"/>
            <a:r>
              <a:rPr lang="en-IN" sz="2500" i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Causes of Common GI </a:t>
            </a:r>
            <a:r>
              <a:rPr lang="en-IN" sz="2500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128642"/>
            <a:ext cx="3103808" cy="41278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ABDOMINAL PAIN</a:t>
            </a: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Appendicitis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Gallstone disease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Pancreatitis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Diverticulitis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Ulcer disease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Esophagitis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 obstruction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bowel disease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bowel disorder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disease</a:t>
            </a:r>
          </a:p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Gynecologic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causes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Renal stone</a:t>
            </a:r>
          </a:p>
        </p:txBody>
      </p:sp>
      <p:sp>
        <p:nvSpPr>
          <p:cNvPr id="7" name="Rectangle 6"/>
          <p:cNvSpPr/>
          <p:nvPr/>
        </p:nvSpPr>
        <p:spPr>
          <a:xfrm>
            <a:off x="4497946" y="2666168"/>
            <a:ext cx="3084490" cy="37188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Nausea and </a:t>
            </a:r>
            <a:r>
              <a:rPr lang="en-I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Vomiting</a:t>
            </a: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Medications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 obstruction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disorders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bowel disorder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Enteric infection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Endocrine disease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sickness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nervous system disease</a:t>
            </a:r>
          </a:p>
        </p:txBody>
      </p:sp>
      <p:sp>
        <p:nvSpPr>
          <p:cNvPr id="8" name="Rectangle 7"/>
          <p:cNvSpPr/>
          <p:nvPr/>
        </p:nvSpPr>
        <p:spPr>
          <a:xfrm>
            <a:off x="8203842" y="2114403"/>
            <a:ext cx="2640169" cy="42548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  <a:endParaRPr lang="en-IN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Poorly absorbed sugars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bowel disease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Microscopic colitis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bowel disorder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Celiac disease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Pancreatic insufficiency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Hyperthyroidism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Ischemia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Endocrine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01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55312" y="1410629"/>
            <a:ext cx="2833353" cy="39469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 </a:t>
            </a:r>
            <a:r>
              <a:rPr lang="en-I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Ulcer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Esophagitis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Varices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lesions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Neoplasm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Diverticula</a:t>
            </a:r>
          </a:p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Hemorrhoids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Fissures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 bowel disease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colitis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1060" y="560737"/>
            <a:ext cx="663168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N" sz="2500" i="1" dirty="0">
                <a:solidFill>
                  <a:srgbClr val="3030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Causes of Common GI </a:t>
            </a:r>
            <a:r>
              <a:rPr lang="en-IN" sz="2500" i="1" dirty="0" smtClean="0">
                <a:solidFill>
                  <a:srgbClr val="3030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(</a:t>
            </a:r>
            <a:r>
              <a:rPr lang="en-IN" sz="2500" i="1" dirty="0" err="1" smtClean="0">
                <a:solidFill>
                  <a:srgbClr val="3030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r>
              <a:rPr lang="en-IN" sz="2500" i="1" dirty="0" smtClean="0">
                <a:solidFill>
                  <a:srgbClr val="3030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500" i="1" dirty="0">
              <a:solidFill>
                <a:srgbClr val="3030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2627949"/>
            <a:ext cx="3451538" cy="39469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Obstructive </a:t>
            </a:r>
            <a:r>
              <a:rPr lang="en-IN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Jaundice</a:t>
            </a:r>
          </a:p>
          <a:p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duct stones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Cholangiocarcinoma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Cholangitis</a:t>
            </a:r>
          </a:p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Sclerosing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cholangitis</a:t>
            </a:r>
          </a:p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Ampullary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stenosis</a:t>
            </a:r>
          </a:p>
          <a:p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Ampullary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carcinoma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Pancreatitis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Pancreatic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3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12/04/2018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Gastro Intestinal Diseases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2879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Symptoms </a:t>
            </a:r>
            <a:endParaRPr lang="en-IN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Dysphagia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odynophagia, and unexplained chest pain suggest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esophageal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disease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globus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sensation is reported with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esophagopharyngeal conditions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also occurs with functional GI disorders.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loss, anorexia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fatigue are nonspecific symptoms of neoplastic,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inflammatory, gut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motor, pancreatic, small bowel mucosal, and psychiatric</a:t>
            </a:r>
          </a:p>
          <a:p>
            <a:pPr algn="just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Fever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reported with inflammatory illness, but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malignancies also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evoke febrile responses. GI disorders also produce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extraintestinal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symptoms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IBD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associated with hepatobiliary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dysfunction, skin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eye lesions, and arthritis. Celiac disease may present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dermatitis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herpetiformis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Jaundice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produce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pruritus. </a:t>
            </a: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Systemic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lupus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cause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gut ischemia, presenting with pain or bleeding.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Overwhelming stress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severe burns may lead to gastric ulcer formation.</a:t>
            </a:r>
          </a:p>
        </p:txBody>
      </p:sp>
    </p:spTree>
    <p:extLst>
      <p:ext uri="{BB962C8B-B14F-4D97-AF65-F5344CB8AC3E}">
        <p14:creationId xmlns:p14="http://schemas.microsoft.com/office/powerpoint/2010/main" val="165482533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1065</TotalTime>
  <Words>391</Words>
  <Application>Microsoft Office PowerPoint</Application>
  <PresentationFormat>Widescreen</PresentationFormat>
  <Paragraphs>139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Metropolitan</vt:lpstr>
      <vt:lpstr>Gastrointestinal Disorders Introduction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Gastrointestinal Disorders</dc:title>
  <dc:creator>Dr. ARUN R NAIR</dc:creator>
  <cp:lastModifiedBy>Dr. ARUN R NAIR</cp:lastModifiedBy>
  <cp:revision>73</cp:revision>
  <dcterms:created xsi:type="dcterms:W3CDTF">2018-05-13T13:11:17Z</dcterms:created>
  <dcterms:modified xsi:type="dcterms:W3CDTF">2019-09-21T09:32:47Z</dcterms:modified>
</cp:coreProperties>
</file>